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488" r:id="rId4"/>
    <p:sldId id="455" r:id="rId5"/>
    <p:sldId id="456" r:id="rId6"/>
    <p:sldId id="457" r:id="rId7"/>
    <p:sldId id="458" r:id="rId8"/>
    <p:sldId id="454" r:id="rId9"/>
    <p:sldId id="459" r:id="rId10"/>
    <p:sldId id="416" r:id="rId11"/>
    <p:sldId id="418" r:id="rId12"/>
    <p:sldId id="419" r:id="rId13"/>
    <p:sldId id="420" r:id="rId14"/>
    <p:sldId id="421" r:id="rId15"/>
    <p:sldId id="422" r:id="rId16"/>
    <p:sldId id="460" r:id="rId17"/>
    <p:sldId id="461" r:id="rId18"/>
    <p:sldId id="462" r:id="rId19"/>
    <p:sldId id="485" r:id="rId20"/>
    <p:sldId id="486" r:id="rId21"/>
    <p:sldId id="489" r:id="rId22"/>
    <p:sldId id="490" r:id="rId23"/>
    <p:sldId id="49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087"/>
    <a:srgbClr val="116EDF"/>
    <a:srgbClr val="FFFFFF"/>
    <a:srgbClr val="89C2FB"/>
    <a:srgbClr val="7E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89" d="100"/>
          <a:sy n="89" d="100"/>
        </p:scale>
        <p:origin x="54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8F46-D347-41F2-AF45-C99CD3A60726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9BB11-C239-4F7B-BA7B-C3135570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5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DCB74-DC85-FA81-3007-6D4FD6672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B39A7F-BE0C-9D19-2C26-CE6527C45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77847-DB7F-40B7-8A0B-DF678DC4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191C43-8098-4E72-0C73-FBB7F22F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7C8C3-F44C-384C-F4EB-294571BC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0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B85B-F585-53B1-BFEE-34099441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805A2D-27FE-C2B2-C6E3-16070AA9C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92F4C3-EEC4-DF45-AEE1-B2ACF06F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93688-64BA-055B-9116-38DED8D6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E65F1-99A1-E3CF-B1D5-AEDA72A5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3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E80726-4B87-3879-B55C-325B2639A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4923D8-4115-3A9A-1119-FE06AED23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D81609-E358-E3EB-4971-2CD2C590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B210A2-5A49-566C-06A7-93EF0748B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D1774C-A903-16E3-95EF-C9BF6ADE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56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E94EA-B0D4-FC2E-CF95-C0AB910D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0CED7-4EF5-040C-D90D-EE2A3856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72F412-5035-E877-5D2F-21F827EB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B205BA-2E96-3C8B-DEFF-A00C5E94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2A6DE0-DEA3-2DB9-F327-9B655636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9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30402-7AD0-DA98-CE25-C2FB9501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7B1064-5032-0499-2E7B-3F47985D8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5EE4C-972E-052C-4212-4A8D89C8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46D64E-4A29-D649-AF86-1534338B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ED7AF1-152C-070B-3A51-0569CA7D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65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5A632-D924-9AF7-619A-3F32CB0D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D1628-07B8-4AE4-D6A9-CD2072CB8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EDFF67-E95F-3B4A-D1CF-D0CB2709E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C43E4E-D38F-ADE5-FC17-06ED705C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66B591-984C-D956-0329-400030BB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FBE0EF-2A5A-72CF-0A4B-F8EF47F4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3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6A696-E938-5314-9D4E-A00F2131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C7EAF-3ACB-8128-417A-F60FF33E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C98643-2C4C-C041-C44D-2EA29100D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41E51D-7BBD-27B6-22D3-84AFDF0F1A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C85260-DAD3-743E-38AE-E0844AF57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F1D47F-075D-E1B6-63CB-5DA0BF55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073CA0-E4D7-DF2F-5B61-7188F027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5E02AF-270F-E668-A242-5D43293D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57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76EC7-4671-6E3E-EB06-19EDAFB5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E6B50A-2817-CD1D-E41B-1077D710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E69734-C37D-254C-80F5-62ED0D863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F00841-FA74-2B8C-ECE0-96B925A9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80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4B2697-92CC-D139-5E10-89BF72249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01D60A-452E-DCAA-B3E9-D22C0131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991255-D9CD-615B-3972-30D30E0F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71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4790F-9B1A-0954-88E3-F388A972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DCD99-4CE0-04B4-685C-824715B27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B3B183-29EC-9624-628E-0F2203E97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BD03CE-D4B4-79A6-E44E-1A12F248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9578BF-B874-C5D5-8ECB-93BE86D2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C83D4A-A6FD-3756-78E9-E502D2CE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6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7D2F5-F5E1-61C5-F6A4-94DF8A0C1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E85F0A-8BA2-25F4-6C16-80DB6F86E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446E0B-1728-F1DB-3CF7-CBDA146CC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900E55-91FB-7564-5567-0E564F9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DAA2BC-086A-FF1B-6567-4F7D9E4E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4517E7-1B55-BF71-927D-9C2F0A83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16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38CD5E-59E8-0848-A9BB-9207C8F9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9FF958-8234-FD75-B726-27893635A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C32E03-09EA-431A-EB6A-D46A2115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4E4C8-E578-4BFB-87C4-C4BF18B0A538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95851F-9B45-97D6-7150-7A0229725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01A17-9B3D-96A5-D7B2-5C7EAA473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4DA4-66B8-4BE4-B75D-78DA553A0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9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8E1068D-6E30-B1A3-8DBA-C7F372CC66AE}"/>
              </a:ext>
            </a:extLst>
          </p:cNvPr>
          <p:cNvSpPr/>
          <p:nvPr/>
        </p:nvSpPr>
        <p:spPr>
          <a:xfrm>
            <a:off x="0" y="1783751"/>
            <a:ext cx="12192000" cy="241223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0F3234-7F4A-0F76-58D6-20A055F9FD8D}"/>
              </a:ext>
            </a:extLst>
          </p:cNvPr>
          <p:cNvSpPr txBox="1"/>
          <p:nvPr/>
        </p:nvSpPr>
        <p:spPr>
          <a:xfrm>
            <a:off x="148085" y="2427404"/>
            <a:ext cx="11895826" cy="1124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模型选择</a:t>
            </a:r>
            <a:endParaRPr lang="en-US" altLang="zh-CN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5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635A9-95D7-6ECA-89F7-1A743A7F4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A3A71B3-72D5-93C0-BCD0-FCA2D4DAC62C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D28B84-89BA-B300-78A1-DF0075A5426A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C71E14-31F5-2E73-5FD6-A7C98C85B223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CA7A452-1840-922E-E661-B49DD5E53A93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BCDA8B2-FF77-9B1E-9151-6F205631F75B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84A42A78-E0A6-80B9-1E01-BDDDB3B4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3470" t="29167" r="13324" b="13542"/>
          <a:stretch>
            <a:fillRect/>
          </a:stretch>
        </p:blipFill>
        <p:spPr bwMode="auto">
          <a:xfrm>
            <a:off x="1463040" y="1367118"/>
            <a:ext cx="883227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2015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453B3-8CD0-04F1-51A9-61116F3EB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97A3EC0-86E6-4D6E-31BE-D2CEC462BB70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0EEA048-5956-F9A2-6B7A-6E3048927410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A3AE9D9-A294-1F04-199B-8E6051C31911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B101CE2-3588-61C5-9EB8-8FD6FA097D51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4A71354-348C-FE11-2E32-46672B61CF64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E528855-1636-F20B-A733-41535B34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9" y="1087923"/>
            <a:ext cx="7227491" cy="531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19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614B-0146-1DB5-2D70-8EECA97B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00E5891-E870-2308-0310-58B309F89699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62DD49-A05D-2B09-24D0-5CC8796C9FDD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B4DEC36-4F2B-683B-215F-AFA0F7EE0B0F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EFA65EB-EAFB-F743-D2E3-6CBAAB308EE0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AC4A80B-F984-1209-5C82-222C99C7C768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object 2">
            <a:extLst>
              <a:ext uri="{FF2B5EF4-FFF2-40B4-BE49-F238E27FC236}">
                <a16:creationId xmlns:a16="http://schemas.microsoft.com/office/drawing/2014/main" id="{00713232-BCD7-689B-4F68-9CAF663D894C}"/>
              </a:ext>
            </a:extLst>
          </p:cNvPr>
          <p:cNvGrpSpPr/>
          <p:nvPr/>
        </p:nvGrpSpPr>
        <p:grpSpPr>
          <a:xfrm>
            <a:off x="1399768" y="1089171"/>
            <a:ext cx="9808303" cy="4916325"/>
            <a:chOff x="-1143000" y="1285875"/>
            <a:chExt cx="9808303" cy="491632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69D37888-9730-E083-117C-D8CB39F2DFB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271" y="1285875"/>
              <a:ext cx="8211032" cy="4391025"/>
            </a:xfrm>
            <a:prstGeom prst="rect">
              <a:avLst/>
            </a:prstGeom>
          </p:spPr>
        </p:pic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541A02ED-28F3-C771-370A-4360314EB7FC}"/>
                </a:ext>
              </a:extLst>
            </p:cNvPr>
            <p:cNvPicPr/>
            <p:nvPr/>
          </p:nvPicPr>
          <p:blipFill>
            <a:blip r:embed="rId3" cstate="print"/>
            <a:srcRect t="15556" b="23333"/>
            <a:stretch/>
          </p:blipFill>
          <p:spPr>
            <a:xfrm>
              <a:off x="-1143000" y="2011200"/>
              <a:ext cx="9144000" cy="419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042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B7FF-D1F6-0797-220C-E6A9456D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00187E-D113-BF51-93FB-818ECBA84F5C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B1FEB98-715C-3E1D-DA68-3387C0B20F2C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900EF9A-43A4-CD86-7387-C7B494B31FCC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B4B412F-4470-0AE3-2506-598799E32140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0D35BD2-0C73-C10A-A863-C3D9124000AF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6AF4574-471A-6A23-48B9-E1440C7B9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21" y="1261016"/>
            <a:ext cx="11401313" cy="494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12B9B-265A-9FF7-9CBC-75D7B4BD8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7D5BA60-0CCF-B3B3-FE2D-EEEA72235731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5A6B070-42BD-F443-7C29-5B7F61C40183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691A23A-4993-EC51-F7C4-90C5F6E02981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41D05D8-D115-59CF-73D1-68F930F8E387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A698EF9-87DA-E903-DF88-D65468151114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object 8">
            <a:extLst>
              <a:ext uri="{FF2B5EF4-FFF2-40B4-BE49-F238E27FC236}">
                <a16:creationId xmlns:a16="http://schemas.microsoft.com/office/drawing/2014/main" id="{98FA6400-3BCB-6A6B-20B8-3E4087CE05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7765" y="884636"/>
            <a:ext cx="7775435" cy="53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94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C07EF-4337-67A1-EA4B-2ABE8A097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5C4AD00-850F-0329-8672-88A4BB7B8A21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7FCB758-5C0B-3271-8B8A-A79D8EA5859B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04650F3-7BF0-98D7-BFFF-684BA1405A57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0F78173-2A94-D84F-8BC3-B9E4CD82EBE9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8AB6C26-52CA-BDE1-6476-D45F76DDF59D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0F2DA56-5078-BF70-89C0-DFCC0079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6398" t="33333" r="15081" b="19792"/>
          <a:stretch>
            <a:fillRect/>
          </a:stretch>
        </p:blipFill>
        <p:spPr bwMode="auto">
          <a:xfrm>
            <a:off x="1638300" y="1287332"/>
            <a:ext cx="8915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FD058D-38B2-DCC2-6063-61EB8DDC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7203" t="31250" r="13104" b="54167"/>
          <a:stretch>
            <a:fillRect/>
          </a:stretch>
        </p:blipFill>
        <p:spPr bwMode="auto">
          <a:xfrm>
            <a:off x="1714500" y="4868732"/>
            <a:ext cx="9067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491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206A4-83C6-42B7-E1A1-619FC1A2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6F588BF-F0F4-27CF-DC73-00A3A6A2EEDB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41FD66-C9BE-C467-84F5-47EBACC790A0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C0A2812-8DF6-3F9A-33B6-B9165E5B2B63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D7ADFCD-CB27-6DF7-4093-3C4AD01655D1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AF1F1CC-83B2-A84D-0DB4-73C681D9BAA0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90CD4099-67C2-C7E4-0A4E-FEFA206E8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1347" t="12500" r="52343" b="28125"/>
          <a:stretch>
            <a:fillRect/>
          </a:stretch>
        </p:blipFill>
        <p:spPr bwMode="auto">
          <a:xfrm>
            <a:off x="2769196" y="903338"/>
            <a:ext cx="6477001" cy="595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7139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DD68-11DF-E0B9-8D4D-9213302F1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BC755BF-381F-BA71-1BD5-0EAE3DC91000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E5B8BA2-6AB5-E35E-B352-FE28818F9657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B54AFAA-518C-9224-C78E-6A947F169D97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4A291C3-80D5-E979-201F-066FDE0D7F7B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D8FBC9-2C4E-7123-4E25-7337EC1DEAC7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6094B85-A5D8-2FF2-184E-917D7EBC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39" y="1026747"/>
            <a:ext cx="8859099" cy="56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5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413BB-4EAE-F04A-F9D6-C674678D5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3EB861-534D-AB39-1F86-611A56DE2E6D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94B8A9C-D81E-EACF-43F2-0664099DA712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80069A7-6870-A7BA-3F22-94CE87A53C99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0C7724A-B3D8-B89B-D0D0-E57567B89B33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8B261EA-B686-6589-045B-E1787BB6B215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0769E1-3C91-89F7-68A6-5FB305CC8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06" y="923158"/>
            <a:ext cx="9774987" cy="56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32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E1513-A55E-C227-7D22-71BE79A4F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B647A6F-550B-2CA9-45FA-625368E1361C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55E0DD2-AB2C-64D3-70EF-BD996BCA8639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4574632-159E-F25C-5784-2311429B64DB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5CC84AF-8D22-7628-A2E2-D50234E5432E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87FA59F-4E83-45AB-7B08-2FA8B7EAF635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946432C-4094-B047-440C-D82AE993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86" y="1125905"/>
            <a:ext cx="10266381" cy="523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0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EC48C6-0DD8-B8C8-657D-688AF10EA11B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329410-395F-1EC4-1DBE-313FAF4D59C5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0169CA3-8F2B-EEEF-565A-8305A01BFC8B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2FE02EC-2D55-79E2-7C04-BD88C266713D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639C4AC-1200-D67D-1672-EC6FD7C5EECD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E420667-1920-4AC7-FE18-E332B6AF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0417" t="35556" r="33750" b="28889"/>
          <a:stretch>
            <a:fillRect/>
          </a:stretch>
        </p:blipFill>
        <p:spPr bwMode="auto">
          <a:xfrm>
            <a:off x="1789356" y="935019"/>
            <a:ext cx="838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62BD14E9-F418-3365-E232-79DED7296AA9}"/>
              </a:ext>
            </a:extLst>
          </p:cNvPr>
          <p:cNvSpPr txBox="1"/>
          <p:nvPr/>
        </p:nvSpPr>
        <p:spPr>
          <a:xfrm>
            <a:off x="1922928" y="4592619"/>
            <a:ext cx="8721763" cy="12182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 err="1">
                <a:latin typeface="宋体"/>
                <a:cs typeface="宋体"/>
              </a:rPr>
              <a:t>讨论</a:t>
            </a:r>
            <a:r>
              <a:rPr sz="1800" dirty="0">
                <a:latin typeface="宋体"/>
                <a:cs typeface="宋体"/>
              </a:rPr>
              <a:t>：</a:t>
            </a:r>
          </a:p>
          <a:p>
            <a:pPr marL="186690" indent="-174625">
              <a:lnSpc>
                <a:spcPct val="100000"/>
              </a:lnSpc>
              <a:buSzPct val="94444"/>
              <a:buFont typeface="Calibri"/>
              <a:buAutoNum type="arabicPeriod"/>
              <a:tabLst>
                <a:tab pos="187325" algn="l"/>
              </a:tabLst>
            </a:pPr>
            <a:r>
              <a:rPr sz="1800" dirty="0" err="1">
                <a:latin typeface="宋体"/>
                <a:cs typeface="宋体"/>
              </a:rPr>
              <a:t>应该选择哪个模型对现实世界的样本进行分类，为什么</a:t>
            </a:r>
            <a:r>
              <a:rPr sz="1800" dirty="0">
                <a:latin typeface="宋体"/>
                <a:cs typeface="宋体"/>
              </a:rPr>
              <a:t>？</a:t>
            </a: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/>
            </a:pPr>
            <a:endParaRPr sz="19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宋体"/>
              <a:cs typeface="宋体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20B83E4C-F161-B2FA-227E-7D0816822770}"/>
              </a:ext>
            </a:extLst>
          </p:cNvPr>
          <p:cNvSpPr txBox="1"/>
          <p:nvPr/>
        </p:nvSpPr>
        <p:spPr>
          <a:xfrm>
            <a:off x="1922928" y="5590839"/>
            <a:ext cx="5914390" cy="6642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90" indent="-174625">
              <a:lnSpc>
                <a:spcPct val="100000"/>
              </a:lnSpc>
              <a:spcBef>
                <a:spcPts val="5"/>
              </a:spcBef>
              <a:buSzPct val="94444"/>
              <a:tabLst>
                <a:tab pos="187325" algn="l"/>
              </a:tabLst>
            </a:pPr>
            <a:r>
              <a:rPr lang="en-US" sz="1900" dirty="0">
                <a:latin typeface="宋体"/>
                <a:cs typeface="宋体"/>
              </a:rPr>
              <a:t>2.</a:t>
            </a:r>
            <a:r>
              <a:rPr sz="1800" dirty="0">
                <a:latin typeface="宋体"/>
                <a:cs typeface="宋体"/>
              </a:rPr>
              <a:t>如何评价一个模型性能的优劣，有哪些指标？</a:t>
            </a: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AutoNum type="arabicPeriod"/>
            </a:pPr>
            <a:endParaRPr sz="2250" dirty="0"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0152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B4934-2216-CAF4-B439-E279A19D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19ED0E1-6508-A39E-578D-0BC72DCAA494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DC9A1B5-4449-59C2-6D96-D7A122CA2CE4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AC3344D-49A4-013A-EBE7-49CA451F7DEF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2D6E27C-B8CA-891B-D57B-6B01D099A9B1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EB50F37-7EE9-EB9B-937E-A74E8D4EF75A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A44AB8F-1227-A5F1-5D6D-178247D3FD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22" b="1933"/>
          <a:stretch/>
        </p:blipFill>
        <p:spPr>
          <a:xfrm>
            <a:off x="1651297" y="1199477"/>
            <a:ext cx="8401724" cy="535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55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EDFC0-20A5-1762-6CA9-359CDAA68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215E7E-4F2C-79F3-AFA3-53B43A186604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076523-D93E-D92F-9C18-54059D4904E0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463CF5C-73D0-CC50-189C-EE867B17BD8E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7EB69D5-2F32-DAE6-B4D4-5A955763ECFB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194F3E7-2E2D-E9E2-2BCF-FA3F458D0460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D61D5E9-7895-C62A-EE27-807C9044406E}"/>
              </a:ext>
            </a:extLst>
          </p:cNvPr>
          <p:cNvSpPr txBox="1"/>
          <p:nvPr/>
        </p:nvSpPr>
        <p:spPr>
          <a:xfrm>
            <a:off x="663388" y="1214717"/>
            <a:ext cx="4322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例子：共</a:t>
            </a:r>
            <a:r>
              <a:rPr lang="en-US" altLang="zh-CN" dirty="0"/>
              <a:t>150</a:t>
            </a:r>
            <a:r>
              <a:rPr lang="zh-CN" altLang="en-US" dirty="0"/>
              <a:t>个西瓜（其中好瓜</a:t>
            </a:r>
            <a:r>
              <a:rPr lang="en-US" altLang="zh-CN" dirty="0"/>
              <a:t>100</a:t>
            </a:r>
            <a:r>
              <a:rPr lang="zh-CN" altLang="en-US" dirty="0"/>
              <a:t>个，坏瓜</a:t>
            </a:r>
            <a:r>
              <a:rPr lang="en-US" altLang="zh-CN" dirty="0"/>
              <a:t>50</a:t>
            </a:r>
            <a:r>
              <a:rPr lang="zh-CN" altLang="en-US" dirty="0"/>
              <a:t>个），预测正例</a:t>
            </a:r>
            <a:r>
              <a:rPr lang="en-US" altLang="zh-CN" dirty="0"/>
              <a:t>130</a:t>
            </a:r>
            <a:r>
              <a:rPr lang="zh-CN" altLang="en-US" dirty="0"/>
              <a:t>个，其中</a:t>
            </a:r>
            <a:r>
              <a:rPr lang="en-US" altLang="zh-CN" dirty="0"/>
              <a:t>TP=80</a:t>
            </a:r>
            <a:r>
              <a:rPr lang="zh-CN" altLang="en-US" dirty="0"/>
              <a:t>，计算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8DC1FF-BE0A-166D-9FDE-AFBD17953804}"/>
              </a:ext>
            </a:extLst>
          </p:cNvPr>
          <p:cNvSpPr txBox="1"/>
          <p:nvPr/>
        </p:nvSpPr>
        <p:spPr>
          <a:xfrm>
            <a:off x="471577" y="2967335"/>
            <a:ext cx="4253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例子：共</a:t>
            </a:r>
            <a:r>
              <a:rPr lang="en-US" altLang="zh-CN" dirty="0"/>
              <a:t>150</a:t>
            </a:r>
            <a:r>
              <a:rPr lang="zh-CN" altLang="en-US" dirty="0"/>
              <a:t>个西瓜（其中好瓜</a:t>
            </a:r>
            <a:r>
              <a:rPr lang="en-US" altLang="zh-CN" dirty="0"/>
              <a:t>100</a:t>
            </a:r>
            <a:r>
              <a:rPr lang="zh-CN" altLang="en-US" dirty="0"/>
              <a:t>个，坏瓜</a:t>
            </a:r>
            <a:r>
              <a:rPr lang="en-US" altLang="zh-CN" dirty="0"/>
              <a:t>50</a:t>
            </a:r>
            <a:r>
              <a:rPr lang="zh-CN" altLang="en-US" dirty="0"/>
              <a:t>个），预测正例</a:t>
            </a:r>
            <a:r>
              <a:rPr lang="en-US" altLang="zh-CN" dirty="0"/>
              <a:t>130</a:t>
            </a:r>
            <a:r>
              <a:rPr lang="zh-CN" altLang="en-US" dirty="0"/>
              <a:t>个，其中</a:t>
            </a:r>
            <a:r>
              <a:rPr lang="en-US" altLang="zh-CN" dirty="0"/>
              <a:t>TP=90</a:t>
            </a:r>
            <a:r>
              <a:rPr lang="zh-CN" altLang="en-US" dirty="0"/>
              <a:t>，计算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R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8A60354-7661-C2C2-8043-AF2C6180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23" t="12822" r="17350" b="1933"/>
          <a:stretch/>
        </p:blipFill>
        <p:spPr>
          <a:xfrm>
            <a:off x="5572461" y="876747"/>
            <a:ext cx="5228217" cy="535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6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D9F43-313A-A1B9-E416-E4D1D9A18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6096B3-5B73-CFC0-9181-EF6C9E23494D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0258793-671A-45E2-9706-1E1FC5FBCE0E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78F3A9-C13E-1037-D9F1-2E773121CD69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1287A63-DCD5-E84E-90A4-56421F7F356D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4C3874E-AC77-9704-24E1-5F974FE08BD6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2A29F69-B89A-0F10-B030-0A5CA4EDB2D8}"/>
              </a:ext>
            </a:extLst>
          </p:cNvPr>
          <p:cNvSpPr txBox="1"/>
          <p:nvPr/>
        </p:nvSpPr>
        <p:spPr>
          <a:xfrm>
            <a:off x="1731981" y="1019972"/>
            <a:ext cx="7619999" cy="582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假设用（x，y）的形式表示样本，其中x表示学习器输出的概率大小，y表示样本实际类别。</a:t>
            </a:r>
            <a:endParaRPr lang="en-US" altLang="zh-CN" dirty="0"/>
          </a:p>
          <a:p>
            <a:r>
              <a:rPr lang="zh-CN" altLang="en-US" dirty="0"/>
              <a:t>现有四个样本分别为a(0.85，+)、b(0.55，-)、c(0.45，+)、d(0.15，-)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1.以0.80为阈值，若a&gt;0.8则预测为正例，否则为负例。结果是a预测为+，bcd预测为-，此时查准率为1，查全率为1/2；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2.以0.50为阈值，若a&gt;0.5则预测为正例，否则为负例。结果是ab预测为+，cd预测为-，此时查准率为1/2，查全率为1/2；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3.以0.40为阈值，若a&gt;0.4则预测为正例，否则为负例。结果是abc预测为+，d预测为-，此时查准率为2/3，查全率为1；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4.以0.10为阈值，若a&gt;0.1则预测为正例，否则为负例。结果是abcd预测为+，此时查准率为1/2，查全率为1；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将上述的四个点描入P-R曲线并相连就能得到P-R曲线。</a:t>
            </a:r>
          </a:p>
        </p:txBody>
      </p:sp>
    </p:spTree>
    <p:extLst>
      <p:ext uri="{BB962C8B-B14F-4D97-AF65-F5344CB8AC3E}">
        <p14:creationId xmlns:p14="http://schemas.microsoft.com/office/powerpoint/2010/main" val="408442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B6A39-DFC8-FF25-3B73-70648E96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A4274D-48F5-EAAC-CEE1-56CAC780E27B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     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85FEB1-988A-FE52-FA65-3B44DAC0BFFC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2A4A429-3546-A2CD-AB92-CF06E9D2523D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10AE766-218C-B93B-2F43-1BC500E20DE9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DA77090-A7CA-5230-B848-D21A4AF1393F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object 3">
            <a:extLst>
              <a:ext uri="{FF2B5EF4-FFF2-40B4-BE49-F238E27FC236}">
                <a16:creationId xmlns:a16="http://schemas.microsoft.com/office/drawing/2014/main" id="{FE1D6E28-75D6-064A-874E-88EBF441D0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331" y="2443404"/>
            <a:ext cx="5308092" cy="430530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94255DE1-0E05-46F7-6CBB-FCF2D545A360}"/>
              </a:ext>
            </a:extLst>
          </p:cNvPr>
          <p:cNvSpPr txBox="1"/>
          <p:nvPr/>
        </p:nvSpPr>
        <p:spPr>
          <a:xfrm>
            <a:off x="5360515" y="2393594"/>
            <a:ext cx="59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(BE</a:t>
            </a:r>
            <a:r>
              <a:rPr sz="1800" spc="-5" dirty="0">
                <a:latin typeface="Times New Roman"/>
                <a:cs typeface="Times New Roman"/>
              </a:rPr>
              <a:t>P</a:t>
            </a:r>
            <a:r>
              <a:rPr sz="180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AB8A692F-CB6F-EF09-C5FB-D2DB5BA7800A}"/>
              </a:ext>
            </a:extLst>
          </p:cNvPr>
          <p:cNvSpPr txBox="1"/>
          <p:nvPr/>
        </p:nvSpPr>
        <p:spPr>
          <a:xfrm>
            <a:off x="6809052" y="2380919"/>
            <a:ext cx="3054350" cy="170878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0"/>
              </a:spcBef>
            </a:pPr>
            <a:r>
              <a:rPr sz="1800" spc="-5" dirty="0">
                <a:latin typeface="Times New Roman"/>
                <a:cs typeface="Times New Roman"/>
              </a:rPr>
              <a:t>PR</a:t>
            </a:r>
            <a:r>
              <a:rPr sz="1800" dirty="0">
                <a:latin typeface="宋体"/>
                <a:cs typeface="宋体"/>
              </a:rPr>
              <a:t>图：</a:t>
            </a:r>
          </a:p>
          <a:p>
            <a:pPr marL="342900" indent="-252095">
              <a:lnSpc>
                <a:spcPct val="100000"/>
              </a:lnSpc>
              <a:spcBef>
                <a:spcPts val="480"/>
              </a:spcBef>
              <a:buFont typeface="Times New Roman"/>
              <a:buChar char="•"/>
              <a:tabLst>
                <a:tab pos="342900" algn="l"/>
                <a:tab pos="343535" algn="l"/>
              </a:tabLst>
            </a:pP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75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宋体"/>
                <a:cs typeface="宋体"/>
              </a:rPr>
              <a:t>优于</a:t>
            </a:r>
            <a:r>
              <a:rPr sz="1800" spc="-360" dirty="0">
                <a:latin typeface="宋体"/>
                <a:cs typeface="宋体"/>
              </a:rPr>
              <a:t> </a:t>
            </a: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60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</a:p>
          <a:p>
            <a:pPr marL="342900" indent="-252095">
              <a:lnSpc>
                <a:spcPct val="100000"/>
              </a:lnSpc>
              <a:spcBef>
                <a:spcPts val="650"/>
              </a:spcBef>
              <a:buFont typeface="Times New Roman"/>
              <a:buChar char="•"/>
              <a:tabLst>
                <a:tab pos="342900" algn="l"/>
                <a:tab pos="343535" algn="l"/>
              </a:tabLst>
            </a:pP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75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宋体"/>
                <a:cs typeface="宋体"/>
              </a:rPr>
              <a:t>优于</a:t>
            </a:r>
            <a:r>
              <a:rPr sz="1800" spc="-360" dirty="0">
                <a:latin typeface="宋体"/>
                <a:cs typeface="宋体"/>
              </a:rPr>
              <a:t> </a:t>
            </a: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75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</a:p>
          <a:p>
            <a:pPr marL="342900" indent="-252095">
              <a:lnSpc>
                <a:spcPct val="100000"/>
              </a:lnSpc>
              <a:spcBef>
                <a:spcPts val="635"/>
              </a:spcBef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75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?</a:t>
            </a:r>
            <a:r>
              <a:rPr sz="1800" dirty="0">
                <a:latin typeface="Times New Roman"/>
                <a:cs typeface="Times New Roman"/>
              </a:rPr>
              <a:t>?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60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6DF099CF-556A-5386-64F2-57C2CDF530BE}"/>
              </a:ext>
            </a:extLst>
          </p:cNvPr>
          <p:cNvSpPr txBox="1"/>
          <p:nvPr/>
        </p:nvSpPr>
        <p:spPr>
          <a:xfrm>
            <a:off x="6822768" y="4703496"/>
            <a:ext cx="3055620" cy="170878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14"/>
              </a:spcBef>
            </a:pPr>
            <a:r>
              <a:rPr sz="1800" spc="-5" dirty="0">
                <a:latin typeface="Times New Roman"/>
                <a:cs typeface="Times New Roman"/>
              </a:rPr>
              <a:t>BEP</a:t>
            </a:r>
            <a:r>
              <a:rPr sz="1800" spc="-5" dirty="0">
                <a:latin typeface="宋体"/>
                <a:cs typeface="宋体"/>
              </a:rPr>
              <a:t>：</a:t>
            </a:r>
            <a:endParaRPr sz="1800">
              <a:latin typeface="宋体"/>
              <a:cs typeface="宋体"/>
            </a:endParaRPr>
          </a:p>
          <a:p>
            <a:pPr marL="328930" indent="-252095">
              <a:lnSpc>
                <a:spcPct val="100000"/>
              </a:lnSpc>
              <a:spcBef>
                <a:spcPts val="695"/>
              </a:spcBef>
              <a:buFont typeface="Times New Roman"/>
              <a:buChar char="•"/>
              <a:tabLst>
                <a:tab pos="328930" algn="l"/>
                <a:tab pos="329565" algn="l"/>
              </a:tabLst>
            </a:pP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75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宋体"/>
                <a:cs typeface="宋体"/>
              </a:rPr>
              <a:t>优于</a:t>
            </a:r>
            <a:r>
              <a:rPr sz="1800" spc="-360" dirty="0">
                <a:latin typeface="宋体"/>
                <a:cs typeface="宋体"/>
              </a:rPr>
              <a:t> </a:t>
            </a: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60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  <a:p>
            <a:pPr marL="328930" indent="-252095">
              <a:lnSpc>
                <a:spcPct val="100000"/>
              </a:lnSpc>
              <a:spcBef>
                <a:spcPts val="640"/>
              </a:spcBef>
              <a:buFont typeface="Times New Roman"/>
              <a:buChar char="•"/>
              <a:tabLst>
                <a:tab pos="328930" algn="l"/>
                <a:tab pos="329565" algn="l"/>
              </a:tabLst>
            </a:pP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75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宋体"/>
                <a:cs typeface="宋体"/>
              </a:rPr>
              <a:t>优于</a:t>
            </a:r>
            <a:r>
              <a:rPr sz="1800" spc="-360" dirty="0">
                <a:latin typeface="宋体"/>
                <a:cs typeface="宋体"/>
              </a:rPr>
              <a:t> </a:t>
            </a: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60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  <a:p>
            <a:pPr marL="328930" indent="-252095">
              <a:lnSpc>
                <a:spcPct val="100000"/>
              </a:lnSpc>
              <a:spcBef>
                <a:spcPts val="635"/>
              </a:spcBef>
              <a:buFont typeface="Times New Roman"/>
              <a:buChar char="•"/>
              <a:tabLst>
                <a:tab pos="328930" algn="l"/>
                <a:tab pos="329565" algn="l"/>
              </a:tabLst>
            </a:pP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75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宋体"/>
                <a:cs typeface="宋体"/>
              </a:rPr>
              <a:t>优于</a:t>
            </a:r>
            <a:r>
              <a:rPr sz="1800" spc="-360" dirty="0">
                <a:latin typeface="宋体"/>
                <a:cs typeface="宋体"/>
              </a:rPr>
              <a:t> </a:t>
            </a:r>
            <a:r>
              <a:rPr sz="1800" dirty="0">
                <a:latin typeface="宋体"/>
                <a:cs typeface="宋体"/>
              </a:rPr>
              <a:t>学习器</a:t>
            </a:r>
            <a:r>
              <a:rPr sz="1800" spc="-375" dirty="0">
                <a:latin typeface="宋体"/>
                <a:cs typeface="宋体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4DAA4889-1EF8-6322-A08E-7988D0C14DD1}"/>
              </a:ext>
            </a:extLst>
          </p:cNvPr>
          <p:cNvSpPr txBox="1"/>
          <p:nvPr/>
        </p:nvSpPr>
        <p:spPr>
          <a:xfrm>
            <a:off x="3345669" y="1785849"/>
            <a:ext cx="3771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宋体"/>
                <a:cs typeface="宋体"/>
              </a:rPr>
              <a:t>如何评价</a:t>
            </a:r>
            <a:r>
              <a:rPr sz="2800" spc="-10" dirty="0">
                <a:latin typeface="Times New Roman"/>
                <a:cs typeface="Times New Roman"/>
              </a:rPr>
              <a:t>A,</a:t>
            </a:r>
            <a:r>
              <a:rPr sz="2800" spc="-15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-15" dirty="0">
                <a:latin typeface="Times New Roman"/>
                <a:cs typeface="Times New Roman"/>
              </a:rPr>
              <a:t>C</a:t>
            </a:r>
            <a:r>
              <a:rPr sz="2800" spc="-5" dirty="0">
                <a:latin typeface="宋体"/>
                <a:cs typeface="宋体"/>
              </a:rPr>
              <a:t>的优劣？</a:t>
            </a:r>
            <a:endParaRPr sz="2800"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2500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4CF31-183D-9A63-0E5E-E79E04FB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F1D08E7-F8EC-1732-DFE8-1EB51390FE58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D8256A9-7F6D-C000-0A89-9784D3635B7C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B94A92E-0587-FBA7-D6A8-90B12653C796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BD3C10F-8C69-5A97-F2C5-8C14B2F159C4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C268CDC-84F1-4EFD-395B-FD43FE3C49CA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bject 3">
            <a:extLst>
              <a:ext uri="{FF2B5EF4-FFF2-40B4-BE49-F238E27FC236}">
                <a16:creationId xmlns:a16="http://schemas.microsoft.com/office/drawing/2014/main" id="{5940ED3F-C0FB-70EE-91E8-6C841BAA034A}"/>
              </a:ext>
            </a:extLst>
          </p:cNvPr>
          <p:cNvSpPr txBox="1"/>
          <p:nvPr/>
        </p:nvSpPr>
        <p:spPr>
          <a:xfrm>
            <a:off x="1423973" y="1103694"/>
            <a:ext cx="8308137" cy="1700466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380"/>
              </a:spcBef>
            </a:pPr>
            <a:r>
              <a:rPr sz="2400" dirty="0">
                <a:solidFill>
                  <a:srgbClr val="0000FF"/>
                </a:solidFill>
                <a:latin typeface="宋体"/>
                <a:cs typeface="宋体"/>
              </a:rPr>
              <a:t>泛化误差</a:t>
            </a:r>
            <a:r>
              <a:rPr sz="2400" dirty="0">
                <a:latin typeface="宋体"/>
                <a:cs typeface="宋体"/>
              </a:rPr>
              <a:t>：在“未来”样本上的误差</a:t>
            </a:r>
          </a:p>
          <a:p>
            <a:pPr marL="12700" marR="5080" indent="71755">
              <a:lnSpc>
                <a:spcPts val="4540"/>
              </a:lnSpc>
              <a:spcBef>
                <a:spcPts val="45"/>
              </a:spcBef>
            </a:pPr>
            <a:r>
              <a:rPr sz="2400" dirty="0" err="1">
                <a:latin typeface="宋体"/>
                <a:cs typeface="宋体"/>
              </a:rPr>
              <a:t>然而我们没有“未来”样本，怎么计算泛化误差</a:t>
            </a:r>
            <a:r>
              <a:rPr sz="2400" dirty="0">
                <a:latin typeface="宋体"/>
                <a:cs typeface="宋体"/>
              </a:rPr>
              <a:t>？</a:t>
            </a:r>
            <a:endParaRPr lang="en-US" sz="2400" dirty="0">
              <a:latin typeface="宋体"/>
              <a:cs typeface="宋体"/>
            </a:endParaRPr>
          </a:p>
          <a:p>
            <a:pPr marL="12700" marR="5080" indent="71755">
              <a:lnSpc>
                <a:spcPts val="4540"/>
              </a:lnSpc>
              <a:spcBef>
                <a:spcPts val="45"/>
              </a:spcBef>
            </a:pPr>
            <a:r>
              <a:rPr sz="2400" dirty="0">
                <a:latin typeface="宋体"/>
                <a:cs typeface="宋体"/>
              </a:rPr>
              <a:t> </a:t>
            </a:r>
            <a:r>
              <a:rPr sz="2400" dirty="0" err="1">
                <a:solidFill>
                  <a:srgbClr val="0000FF"/>
                </a:solidFill>
                <a:latin typeface="宋体"/>
                <a:cs typeface="宋体"/>
              </a:rPr>
              <a:t>经验误差</a:t>
            </a:r>
            <a:r>
              <a:rPr sz="2400" dirty="0" err="1">
                <a:latin typeface="宋体"/>
                <a:cs typeface="宋体"/>
              </a:rPr>
              <a:t>：在训练集上的误差，亦称“训练误差</a:t>
            </a:r>
            <a:r>
              <a:rPr sz="2400" dirty="0">
                <a:latin typeface="宋体"/>
                <a:cs typeface="宋体"/>
              </a:rPr>
              <a:t>”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A6DC5BE-9148-EC7D-CAB6-95F6628ED7B8}"/>
              </a:ext>
            </a:extLst>
          </p:cNvPr>
          <p:cNvSpPr txBox="1"/>
          <p:nvPr/>
        </p:nvSpPr>
        <p:spPr>
          <a:xfrm>
            <a:off x="1103556" y="3429000"/>
            <a:ext cx="6803390" cy="669414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5"/>
              </a:spcBef>
            </a:pPr>
            <a:r>
              <a:rPr sz="1800" dirty="0" err="1">
                <a:latin typeface="宋体"/>
                <a:cs typeface="宋体"/>
              </a:rPr>
              <a:t>泛化误差越小越好，经验误差是否越小越好，为什么</a:t>
            </a:r>
            <a:r>
              <a:rPr sz="1800" dirty="0">
                <a:latin typeface="宋体"/>
                <a:cs typeface="宋体"/>
              </a:rPr>
              <a:t>？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 dirty="0">
              <a:latin typeface="宋体"/>
              <a:cs typeface="宋体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9F46B2FA-D137-363D-7614-61EC3E709B98}"/>
              </a:ext>
            </a:extLst>
          </p:cNvPr>
          <p:cNvSpPr txBox="1"/>
          <p:nvPr/>
        </p:nvSpPr>
        <p:spPr>
          <a:xfrm>
            <a:off x="1234440" y="4355700"/>
            <a:ext cx="6803390" cy="607859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72110">
              <a:lnSpc>
                <a:spcPct val="100000"/>
              </a:lnSpc>
            </a:pPr>
            <a:r>
              <a:rPr sz="2800" spc="-5" dirty="0" err="1">
                <a:latin typeface="宋体"/>
                <a:cs typeface="宋体"/>
              </a:rPr>
              <a:t>因为会出现“</a:t>
            </a:r>
            <a:r>
              <a:rPr sz="2800" spc="-5" dirty="0" err="1">
                <a:solidFill>
                  <a:srgbClr val="0000FF"/>
                </a:solidFill>
                <a:latin typeface="宋体"/>
                <a:cs typeface="宋体"/>
              </a:rPr>
              <a:t>过拟合</a:t>
            </a:r>
            <a:r>
              <a:rPr sz="2800" spc="-5" dirty="0">
                <a:latin typeface="宋体"/>
                <a:cs typeface="宋体"/>
              </a:rPr>
              <a:t>”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spc="5" dirty="0">
                <a:latin typeface="Times New Roman"/>
                <a:cs typeface="Times New Roman"/>
              </a:rPr>
              <a:t>ov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rf</a:t>
            </a:r>
            <a:r>
              <a:rPr sz="2000" spc="-5" dirty="0">
                <a:latin typeface="Times New Roman"/>
                <a:cs typeface="Times New Roman"/>
              </a:rPr>
              <a:t>itti</a:t>
            </a:r>
            <a:r>
              <a:rPr sz="2000" spc="5" dirty="0">
                <a:latin typeface="Times New Roman"/>
                <a:cs typeface="Times New Roman"/>
              </a:rPr>
              <a:t>ng</a:t>
            </a:r>
            <a:r>
              <a:rPr sz="2000" dirty="0"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121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1F20-7F53-CA75-65E4-283ABB535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BB30F9A-C124-8468-A781-48932AAE53D1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C579C3A-10B9-9B02-143A-7160A50CCD74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2B8A0E6-6947-5E74-F9ED-2CF7179FDF4D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47AE1FE-F1D6-ED96-3990-C95CC8A4A6B4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4CD0E28-4A49-78FC-251C-4FBB859E655C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D4F1AD79-09CF-DF3B-A51D-B32D1ECB5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0417" t="28148" r="58750" b="40000"/>
          <a:stretch>
            <a:fillRect/>
          </a:stretch>
        </p:blipFill>
        <p:spPr bwMode="auto">
          <a:xfrm>
            <a:off x="1677296" y="1073972"/>
            <a:ext cx="3810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9E692B-D38D-83DF-D201-625E72E5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0833" t="38519" r="34167" b="51111"/>
          <a:stretch>
            <a:fillRect/>
          </a:stretch>
        </p:blipFill>
        <p:spPr bwMode="auto">
          <a:xfrm>
            <a:off x="1296296" y="4579172"/>
            <a:ext cx="4343399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6CF48DE-8E52-DECE-3C36-AC10B6E6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0000" t="28148" r="58333" b="47408"/>
          <a:stretch>
            <a:fillRect/>
          </a:stretch>
        </p:blipFill>
        <p:spPr bwMode="auto">
          <a:xfrm>
            <a:off x="5944496" y="1150172"/>
            <a:ext cx="396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99A180A2-7640-AEAC-3D0D-98068C100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2917" t="35926" r="40833" b="49259"/>
          <a:stretch>
            <a:fillRect/>
          </a:stretch>
        </p:blipFill>
        <p:spPr bwMode="auto">
          <a:xfrm>
            <a:off x="5868296" y="4731572"/>
            <a:ext cx="403479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573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604AB-FEFA-A6A1-6E7A-71CA2C24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F59CD0-2BF1-734A-8CF2-93CB893BF4B9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36D7835-25E8-52E3-8B4F-51DD54A6C80A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3F3A4FF-EC43-A32A-2F3E-0D78DC41E202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183385B-1A89-BC22-84DB-0BFC34EF55D0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BECA282-AA2F-5A4C-6CF9-A9B3B06F520E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object 3">
            <a:extLst>
              <a:ext uri="{FF2B5EF4-FFF2-40B4-BE49-F238E27FC236}">
                <a16:creationId xmlns:a16="http://schemas.microsoft.com/office/drawing/2014/main" id="{11B60C8A-C169-521E-0F0B-FC83BD5C02BA}"/>
              </a:ext>
            </a:extLst>
          </p:cNvPr>
          <p:cNvPicPr/>
          <p:nvPr/>
        </p:nvPicPr>
        <p:blipFill>
          <a:blip r:embed="rId2" cstate="print"/>
          <a:srcRect b="9720"/>
          <a:stretch/>
        </p:blipFill>
        <p:spPr>
          <a:xfrm>
            <a:off x="1476475" y="1015567"/>
            <a:ext cx="8216165" cy="3674768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ED038A40-5B38-ADAC-53B3-536F0D06E77A}"/>
              </a:ext>
            </a:extLst>
          </p:cNvPr>
          <p:cNvSpPr txBox="1"/>
          <p:nvPr/>
        </p:nvSpPr>
        <p:spPr>
          <a:xfrm>
            <a:off x="2621297" y="5131251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讨论：</a:t>
            </a:r>
          </a:p>
          <a:p>
            <a:pPr marL="12700">
              <a:lnSpc>
                <a:spcPct val="100000"/>
              </a:lnSpc>
            </a:pPr>
            <a:r>
              <a:rPr sz="1800" dirty="0">
                <a:latin typeface="宋体"/>
                <a:cs typeface="宋体"/>
              </a:rPr>
              <a:t>基于以上分析，模型选择要考虑哪些关键问题？</a:t>
            </a:r>
          </a:p>
        </p:txBody>
      </p:sp>
    </p:spTree>
    <p:extLst>
      <p:ext uri="{BB962C8B-B14F-4D97-AF65-F5344CB8AC3E}">
        <p14:creationId xmlns:p14="http://schemas.microsoft.com/office/powerpoint/2010/main" val="115837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50D90-1383-036C-3726-AF87DEA8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894676-E730-1036-A05F-53C323684ABD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15FC451-4B72-8E17-6847-4BE093D54C95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EBCFB81-BB74-8052-3308-4A5D8B008D0E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891AB99-52C9-FF27-27BC-4327C9D9626E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CF1BE9F-C45A-DD57-963F-27C5924BEA7B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F51DE78-EF7E-ADDE-4979-414111D5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42" b="31815"/>
          <a:stretch/>
        </p:blipFill>
        <p:spPr>
          <a:xfrm>
            <a:off x="527125" y="1916485"/>
            <a:ext cx="10347310" cy="2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298CD-56EC-4A99-3A00-415A5F5D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737FD75-F3F3-ACD4-1C7F-6ED4D41E90AF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663830A-193D-1BF0-0788-F59060497D3E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F65248C-F2AA-3155-9E18-E996C2AFE158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45DE051-95D2-2251-DB16-44C4DFCC03E5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5E2924F-8AEA-E9CD-8EB2-1765DBB136F7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bject 4">
            <a:extLst>
              <a:ext uri="{FF2B5EF4-FFF2-40B4-BE49-F238E27FC236}">
                <a16:creationId xmlns:a16="http://schemas.microsoft.com/office/drawing/2014/main" id="{FADC9654-9B17-F596-6957-6F17D9CBBF01}"/>
              </a:ext>
            </a:extLst>
          </p:cNvPr>
          <p:cNvSpPr txBox="1"/>
          <p:nvPr/>
        </p:nvSpPr>
        <p:spPr>
          <a:xfrm>
            <a:off x="-103990" y="1020281"/>
            <a:ext cx="12086216" cy="161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7605">
              <a:lnSpc>
                <a:spcPct val="150000"/>
              </a:lnSpc>
              <a:spcBef>
                <a:spcPts val="985"/>
              </a:spcBef>
              <a:tabLst>
                <a:tab pos="1157605" algn="l"/>
                <a:tab pos="1158240" algn="l"/>
              </a:tabLst>
            </a:pPr>
            <a:r>
              <a:rPr lang="zh-CN" altLang="en-US" sz="2400" spc="5" dirty="0">
                <a:latin typeface="+mn-ea"/>
                <a:cs typeface="Times New Roman"/>
              </a:rPr>
              <a:t>可通过实验测试来对学习器的泛化误差进行评估并进而做出选择。为此</a:t>
            </a:r>
            <a:r>
              <a:rPr lang="en-US" altLang="zh-CN" sz="2400" spc="5" dirty="0">
                <a:latin typeface="+mn-ea"/>
                <a:cs typeface="Times New Roman"/>
              </a:rPr>
              <a:t>,</a:t>
            </a:r>
            <a:r>
              <a:rPr lang="zh-CN" altLang="en-US" sz="2400" spc="5" dirty="0">
                <a:latin typeface="+mn-ea"/>
                <a:cs typeface="Times New Roman"/>
              </a:rPr>
              <a:t>需使用一个 </a:t>
            </a:r>
            <a:r>
              <a:rPr lang="en-US" altLang="zh-CN" sz="2400" spc="5" dirty="0">
                <a:latin typeface="+mn-ea"/>
                <a:cs typeface="Times New Roman"/>
              </a:rPr>
              <a:t>“</a:t>
            </a:r>
            <a:r>
              <a:rPr lang="zh-CN" altLang="en-US" sz="2400" spc="5" dirty="0">
                <a:latin typeface="+mn-ea"/>
                <a:cs typeface="Times New Roman"/>
              </a:rPr>
              <a:t>测试集 </a:t>
            </a:r>
            <a:r>
              <a:rPr lang="en-US" altLang="zh-CN" sz="2400" spc="5" dirty="0">
                <a:latin typeface="+mn-ea"/>
                <a:cs typeface="Times New Roman"/>
              </a:rPr>
              <a:t>” (testing set)</a:t>
            </a:r>
            <a:r>
              <a:rPr lang="zh-CN" altLang="en-US" sz="2400" spc="5" dirty="0">
                <a:latin typeface="+mn-ea"/>
                <a:cs typeface="Times New Roman"/>
              </a:rPr>
              <a:t>来测试学习器对新样本的判别能力，然后以测试集上的</a:t>
            </a:r>
            <a:r>
              <a:rPr lang="en-US" altLang="zh-CN" sz="2400" spc="5" dirty="0">
                <a:latin typeface="+mn-ea"/>
                <a:cs typeface="Times New Roman"/>
              </a:rPr>
              <a:t>“</a:t>
            </a:r>
            <a:r>
              <a:rPr lang="zh-CN" altLang="en-US" sz="2400" spc="5" dirty="0">
                <a:latin typeface="+mn-ea"/>
                <a:cs typeface="Times New Roman"/>
              </a:rPr>
              <a:t>测试误差</a:t>
            </a:r>
            <a:r>
              <a:rPr lang="en-US" altLang="zh-CN" sz="2400" spc="5" dirty="0">
                <a:latin typeface="+mn-ea"/>
                <a:cs typeface="Times New Roman"/>
              </a:rPr>
              <a:t>” (testing error)</a:t>
            </a:r>
            <a:r>
              <a:rPr lang="zh-CN" altLang="en-US" sz="2400" spc="5" dirty="0">
                <a:latin typeface="+mn-ea"/>
                <a:cs typeface="Times New Roman"/>
              </a:rPr>
              <a:t>作为泛化误差的近似。</a:t>
            </a:r>
            <a:endParaRPr lang="en-US" sz="2400" spc="5" dirty="0">
              <a:latin typeface="+mn-ea"/>
              <a:cs typeface="Times New Roman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4D8B7C9-12E9-6D36-42D8-EABC006F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1713" t="30751" r="52562" b="53364"/>
          <a:stretch>
            <a:fillRect/>
          </a:stretch>
        </p:blipFill>
        <p:spPr bwMode="auto">
          <a:xfrm>
            <a:off x="1246094" y="3614570"/>
            <a:ext cx="365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9653DDE-A4D3-3752-86D5-91388F24435F}"/>
              </a:ext>
            </a:extLst>
          </p:cNvPr>
          <p:cNvSpPr/>
          <p:nvPr/>
        </p:nvSpPr>
        <p:spPr>
          <a:xfrm>
            <a:off x="5419165" y="3822360"/>
            <a:ext cx="480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宋体"/>
                <a:cs typeface="宋体"/>
              </a:rPr>
              <a:t>测试集应该与训练集“互斥”，为什么？</a:t>
            </a:r>
            <a:endParaRPr lang="zh-CN" altLang="en-US" sz="2000" dirty="0"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387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98A2C-224B-6DC0-FCF5-6C5041C79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E2AF0A-4584-6E57-F5E4-D42969B93CF4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E2FF5B4-1D1E-6A8E-A486-5380CF528CD6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B1DABF8-3AEF-64E3-B0C6-67E5BBCA4AC9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180546A-CA13-4B22-CB76-7B60F2311D1A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A77ABA8-28B2-5185-AB2C-726BC9D74206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73A42CD8-2774-C633-1852-4829E0AB3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4056" t="28125" r="14495" b="15625"/>
          <a:stretch>
            <a:fillRect/>
          </a:stretch>
        </p:blipFill>
        <p:spPr bwMode="auto">
          <a:xfrm>
            <a:off x="1420010" y="1289124"/>
            <a:ext cx="8610600" cy="381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546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DB435-F620-5B1A-28FD-1813DF95E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FD6897-7AB0-B636-7A5F-037137B96B6A}"/>
              </a:ext>
            </a:extLst>
          </p:cNvPr>
          <p:cNvSpPr/>
          <p:nvPr/>
        </p:nvSpPr>
        <p:spPr>
          <a:xfrm>
            <a:off x="0" y="-1"/>
            <a:ext cx="12192000" cy="7476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00880D-AAD4-0072-778B-3C588B001159}"/>
              </a:ext>
            </a:extLst>
          </p:cNvPr>
          <p:cNvGrpSpPr/>
          <p:nvPr/>
        </p:nvGrpSpPr>
        <p:grpSpPr>
          <a:xfrm>
            <a:off x="220778" y="272658"/>
            <a:ext cx="250799" cy="202304"/>
            <a:chOff x="6709229" y="856343"/>
            <a:chExt cx="232229" cy="5805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F16F279-434C-FE95-B17C-9193E2C82F77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7519A28-6EAA-A41A-65AD-64986F1DED17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B8F9ACF-4315-C36A-B791-F9ED6059267B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F4014F-7954-329C-3140-37D74C3C2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4641" t="28125" r="17423" b="55208"/>
          <a:stretch>
            <a:fillRect/>
          </a:stretch>
        </p:blipFill>
        <p:spPr bwMode="auto">
          <a:xfrm>
            <a:off x="809513" y="1137621"/>
            <a:ext cx="6705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FF9D9825-97D1-6021-7267-6EF5E3F9E4B9}"/>
              </a:ext>
            </a:extLst>
          </p:cNvPr>
          <p:cNvSpPr txBox="1"/>
          <p:nvPr/>
        </p:nvSpPr>
        <p:spPr>
          <a:xfrm>
            <a:off x="1453179" y="2899220"/>
            <a:ext cx="7275478" cy="2066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 err="1">
                <a:latin typeface="宋体"/>
                <a:cs typeface="宋体"/>
              </a:rPr>
              <a:t>常见</a:t>
            </a:r>
            <a:r>
              <a:rPr lang="zh-CN" altLang="en-US" sz="2800" spc="-5" dirty="0">
                <a:latin typeface="宋体"/>
                <a:cs typeface="宋体"/>
              </a:rPr>
              <a:t>评估</a:t>
            </a:r>
            <a:r>
              <a:rPr sz="2800" spc="-5" dirty="0" err="1">
                <a:latin typeface="宋体"/>
                <a:cs typeface="宋体"/>
              </a:rPr>
              <a:t>方法</a:t>
            </a:r>
            <a:r>
              <a:rPr sz="2800" spc="-5" dirty="0">
                <a:latin typeface="宋体"/>
                <a:cs typeface="宋体"/>
              </a:rPr>
              <a:t>：</a:t>
            </a:r>
            <a:endParaRPr sz="2800" dirty="0">
              <a:latin typeface="宋体"/>
              <a:cs typeface="宋体"/>
            </a:endParaRPr>
          </a:p>
          <a:p>
            <a:pPr marL="1157605" indent="-576580">
              <a:lnSpc>
                <a:spcPct val="100000"/>
              </a:lnSpc>
              <a:spcBef>
                <a:spcPts val="2305"/>
              </a:spcBef>
              <a:buFont typeface="Wingdings"/>
              <a:buChar char=""/>
              <a:tabLst>
                <a:tab pos="1157605" algn="l"/>
                <a:tab pos="1158240" algn="l"/>
              </a:tabLst>
            </a:pPr>
            <a:r>
              <a:rPr sz="2400" dirty="0">
                <a:latin typeface="宋体"/>
                <a:cs typeface="宋体"/>
              </a:rPr>
              <a:t>留出法</a:t>
            </a:r>
            <a:r>
              <a:rPr sz="2400" spc="-480" dirty="0">
                <a:latin typeface="宋体"/>
                <a:cs typeface="宋体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spc="5" dirty="0">
                <a:latin typeface="Times New Roman"/>
                <a:cs typeface="Times New Roman"/>
              </a:rPr>
              <a:t>ho</a:t>
            </a: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5" dirty="0">
                <a:latin typeface="Times New Roman"/>
                <a:cs typeface="Times New Roman"/>
              </a:rPr>
              <a:t>-</a:t>
            </a:r>
            <a:r>
              <a:rPr sz="2000" spc="-10" dirty="0">
                <a:latin typeface="Times New Roman"/>
                <a:cs typeface="Times New Roman"/>
              </a:rPr>
              <a:t>out)</a:t>
            </a:r>
            <a:endParaRPr sz="2000" dirty="0">
              <a:latin typeface="Times New Roman"/>
              <a:cs typeface="Times New Roman"/>
            </a:endParaRPr>
          </a:p>
          <a:p>
            <a:pPr marL="1157605" indent="-576580">
              <a:lnSpc>
                <a:spcPct val="100000"/>
              </a:lnSpc>
              <a:spcBef>
                <a:spcPts val="1200"/>
              </a:spcBef>
              <a:buFont typeface="Wingdings"/>
              <a:buChar char=""/>
              <a:tabLst>
                <a:tab pos="1157605" algn="l"/>
                <a:tab pos="1158240" algn="l"/>
              </a:tabLst>
            </a:pPr>
            <a:r>
              <a:rPr sz="2400" dirty="0">
                <a:latin typeface="宋体"/>
                <a:cs typeface="宋体"/>
              </a:rPr>
              <a:t>交叉验证法</a:t>
            </a:r>
            <a:r>
              <a:rPr sz="2400" spc="-480" dirty="0">
                <a:latin typeface="宋体"/>
                <a:cs typeface="宋体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spc="-5" dirty="0">
                <a:latin typeface="Times New Roman"/>
                <a:cs typeface="Times New Roman"/>
              </a:rPr>
              <a:t>ali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5" dirty="0">
                <a:latin typeface="Times New Roman"/>
                <a:cs typeface="Times New Roman"/>
              </a:rPr>
              <a:t>ati</a:t>
            </a:r>
            <a:r>
              <a:rPr sz="2000" spc="5" dirty="0">
                <a:latin typeface="Times New Roman"/>
                <a:cs typeface="Times New Roman"/>
              </a:rPr>
              <a:t>on)</a:t>
            </a:r>
            <a:endParaRPr sz="2000" dirty="0">
              <a:latin typeface="Times New Roman"/>
              <a:cs typeface="Times New Roman"/>
            </a:endParaRPr>
          </a:p>
          <a:p>
            <a:pPr marL="1157605" indent="-576580">
              <a:lnSpc>
                <a:spcPct val="100000"/>
              </a:lnSpc>
              <a:spcBef>
                <a:spcPts val="985"/>
              </a:spcBef>
              <a:tabLst>
                <a:tab pos="1157605" algn="l"/>
                <a:tab pos="1158240" algn="l"/>
              </a:tabLst>
            </a:pPr>
            <a:endParaRPr lang="en-US" sz="2000" spc="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390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17717</TotalTime>
  <Words>589</Words>
  <Application>Microsoft Office PowerPoint</Application>
  <PresentationFormat>宽屏</PresentationFormat>
  <Paragraphs>57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等线 Light</vt:lpstr>
      <vt:lpstr>黑体</vt:lpstr>
      <vt:lpstr>宋体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一一 贺</dc:creator>
  <cp:lastModifiedBy>jianlei liu</cp:lastModifiedBy>
  <cp:revision>90</cp:revision>
  <dcterms:created xsi:type="dcterms:W3CDTF">2023-07-06T08:14:26Z</dcterms:created>
  <dcterms:modified xsi:type="dcterms:W3CDTF">2025-03-30T02:54:46Z</dcterms:modified>
</cp:coreProperties>
</file>